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60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1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71AC-F533-4ACD-B787-5F9C64626529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3A0D-7794-4E74-A192-99098CA2929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5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4155-B9C1-48E5-B03F-B2E1E182398E}" type="datetime1">
              <a:rPr lang="pl-PL" smtClean="0"/>
              <a:t>11.06.2021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3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4F17-C07A-4C57-9E4C-E7C6ED2982AF}" type="datetime1">
              <a:rPr lang="pl-PL" smtClean="0"/>
              <a:t>11.06.2021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7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F4D-61CF-4E5F-B7CC-87395BF8FA7D}" type="datetime1">
              <a:rPr lang="pl-PL" smtClean="0"/>
              <a:t>11.06.2021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8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58D-2CFC-4A28-BF3C-E4F00CA026F8}" type="datetime1">
              <a:rPr lang="pl-PL" smtClean="0"/>
              <a:t>11.06.2021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E80-31CE-497D-A50E-F4D6F343E662}" type="datetime1">
              <a:rPr lang="pl-PL" smtClean="0"/>
              <a:t>11.06.2021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2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CC0B-737E-49A5-87FF-D16345313BAF}" type="datetime1">
              <a:rPr lang="pl-PL" smtClean="0"/>
              <a:t>11.06.2021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B996-E1D7-4BD7-873C-49B997C57651}" type="datetime1">
              <a:rPr lang="pl-PL" smtClean="0"/>
              <a:t>11.06.2021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16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A7DF-4725-4EAC-A07B-83DBB2D08285}" type="datetime1">
              <a:rPr lang="pl-PL" smtClean="0"/>
              <a:t>11.06.2021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6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71D-03F7-42F4-BD8F-245B637E0575}" type="datetime1">
              <a:rPr lang="pl-PL" smtClean="0"/>
              <a:t>11.06.2021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4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9619-4D3D-432B-B297-69B1DD995C96}" type="datetime1">
              <a:rPr lang="pl-PL" smtClean="0"/>
              <a:t>11.06.2021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5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6D5-1B9A-4D00-BE6E-C6651AA671B2}" type="datetime1">
              <a:rPr lang="pl-PL" smtClean="0"/>
              <a:t>11.06.2021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6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0C22-B6AC-4EE6-AF0F-2C114D7FD51F}" type="datetime1">
              <a:rPr lang="pl-PL" smtClean="0"/>
              <a:t>11.06.2021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3C14-DB12-468A-BA4C-5644DFADB0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4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40" y="431800"/>
            <a:ext cx="11069833" cy="50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NiSW_-_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90" y="5449464"/>
            <a:ext cx="1952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682825"/>
            <a:ext cx="825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59200" y="5626894"/>
            <a:ext cx="5377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Projekt "MOJA PASJA - MOJA PRZYSZŁOŚĆ"</a:t>
            </a:r>
          </a:p>
          <a:p>
            <a:r>
              <a:rPr lang="pl-PL" sz="1400" dirty="0"/>
              <a:t>Dofinansowano z programu "Społeczna odpowiedzialność nauki"  </a:t>
            </a:r>
            <a:br>
              <a:rPr lang="pl-PL" sz="1400" dirty="0"/>
            </a:br>
            <a:r>
              <a:rPr lang="pl-PL" sz="1400" dirty="0"/>
              <a:t>Ministra Nauki i Szkolnictwa Wyższego.</a:t>
            </a:r>
            <a:br>
              <a:rPr lang="pl-PL" sz="1400" dirty="0"/>
            </a:br>
            <a:r>
              <a:rPr lang="pl-PL" sz="1400" dirty="0"/>
              <a:t>Nr umowy SONP/SP/463655/2020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026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76250E9-60CA-4ED6-B900-8F2A242A78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pPr lvl="0"/>
            <a:r>
              <a:rPr lang="pl-PL" sz="4000" b="1"/>
              <a:t>Marketing młodzieżowy</a:t>
            </a:r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970993-4162-4831-932C-A8EE2359E8F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lvl="0" algn="just"/>
            <a:r>
              <a:rPr lang="pl-PL" sz="1900" dirty="0"/>
              <a:t>Marketing młodzieżowy zajmuje się działaniami skierowanymi nie tylko do nastoletnich konsumentów, ale również do dzieci </a:t>
            </a:r>
          </a:p>
          <a:p>
            <a:pPr lvl="0" algn="just"/>
            <a:r>
              <a:rPr lang="pl-PL" sz="1900" dirty="0"/>
              <a:t>Młodzi konsumenci są istotną grupą uczestników rynku. Szacuje się, że w Polsce liczą ponad 7,6 miliona, a w Unii Europejskiej stanowią blisko 16% całej populacji. Młodzi Polacy miesięcznie dysponują ponad 200 milionami złotych, bo 1/3 rodziców daje swoim dzieciom regularnie kieszonkowe. Największymi kwotami może operować młodzież w wieku 15-18 lat – średnio dostaje 82 zł, jednak, jak wynika z raportu Ipsos, własnymi pieniędzmi dysponują dzieci już w wieku od 4 do 6 lat.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 descr="Obraz zawierający tekst, drzewo, znak&#10;&#10;Opis wygenerowany automatycznie">
            <a:extLst>
              <a:ext uri="{FF2B5EF4-FFF2-40B4-BE49-F238E27FC236}">
                <a16:creationId xmlns:a16="http://schemas.microsoft.com/office/drawing/2014/main" id="{A1043759-6D73-4FFE-AF20-A1823DAD6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90" b="-4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  <a:noFill/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10D6CCE-7A31-44B4-9957-13ED7648FA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15" r="1" b="21158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A66C2A-B2BB-4A95-A96A-09E47BC946E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/>
              <a:t>Rodzic kupuje a dziecko decyduje </a:t>
            </a:r>
            <a:r>
              <a:rPr lang="pl-PL"/>
              <a:t>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F3FA0-952C-4496-A5B3-D1ECC209F09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/>
              <a:t>Najczęściej za usługę/produkt płaci rodzic, a nie dziecko, bo wedle prawa nie można zawrzeć umowy kupna-sprzedaży z osobą, która nie skończyła 13 lat. Mamy zatem do czynienia z sytuacją, gdy za artykuły płaci jedna grupa docelowa, a dopinguje bezpośrednio lub pośrednio do kupna całkowicie inna.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396037-46DE-43F8-B36A-9F7246A8F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903" y="3432520"/>
            <a:ext cx="4851596" cy="292542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ACA7940-0F96-414E-BBA9-00FAED94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705" y="4466399"/>
            <a:ext cx="1409898" cy="13629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F289C1-3C81-4C49-88B5-AF84B3A568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/>
              <a:t>Co wiemy o dzieciach/młodzieży jako konsumentach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D28E789-6B5B-42C6-B338-495BD45116D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Percepcja młodych konsumentów różni się od postrzegania konsumentów dorosłych. Komunikacja skierowana do dzieci bazuje na wyrazistych bodźcach wizualnych i dźwiękowych, dlatego przekazy są kolorowe i dynamiczne, a dżingle chwytliwe. </a:t>
            </a:r>
          </a:p>
          <a:p>
            <a:pPr lvl="0"/>
            <a:r>
              <a:rPr lang="pl-PL"/>
              <a:t>Dzieci i młodzież łatwiej także przywiązują się do konkretnej marki nawet, jeśli nie potrafią czytać, to bardzo szybko zapamiętują charakterystyczne loga, kolory i dźwięki</a:t>
            </a:r>
          </a:p>
          <a:p>
            <a:pPr lvl="0"/>
            <a:r>
              <a:rPr lang="pl-PL"/>
              <a:t>Są bezkrytyczni wobec liderów opinii („celebrity effect”)</a:t>
            </a:r>
          </a:p>
          <a:p>
            <a:pPr lvl="0"/>
            <a:r>
              <a:rPr lang="pl-PL"/>
              <a:t>młodzież szybko traci zainteresowanie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608F07-D6D5-4137-8D31-2CA9EA454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925" y="133158"/>
            <a:ext cx="1447998" cy="139973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842BA4-073D-4F67-B56A-8F91478E35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anchor="ctr">
            <a:normAutofit/>
          </a:bodyPr>
          <a:lstStyle/>
          <a:p>
            <a:pPr lvl="0"/>
            <a:r>
              <a:rPr lang="pl-PL" sz="4000" b="1"/>
              <a:t>Co jeszcze…..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5E54C5-FE2E-4D11-B04F-B280FE4EE8D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anchor="ctr">
            <a:normAutofit/>
          </a:bodyPr>
          <a:lstStyle/>
          <a:p>
            <a:pPr lvl="0"/>
            <a:r>
              <a:rPr lang="pl-PL" sz="2000"/>
              <a:t>Młodzież w kontakcie z firmą jest wymagającym klientem – bardziej niż starsi konsumenci oczekuje od usługodawcy rozwiązania problemów szybko i wygodnie i najczęściej za pomocą internetu.</a:t>
            </a:r>
          </a:p>
          <a:p>
            <a:pPr lvl="0"/>
            <a:r>
              <a:rPr lang="pl-PL" sz="2000"/>
              <a:t>Młodzież jako przedstawiciele pokolenia Y interesuje się nowinkami technologicznymi i bez problemu odnajduje się w wirtualnym świecie. 86% nastolatków codziennie korzysta z internetu, a według raportu Ceneo już blisko 85% młodych Polaków w wieku 13-18 lat dokonuje zakupów w sieci.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9E0C3D6-4CD9-471D-8B84-F772E2B79A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27" r="4" b="21173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09FF3E3-7F09-4B32-8CE8-317E762C2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4217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645529-7EEC-4D11-AD84-E37294392C6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/>
              <a:t>Co może rodzic…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C17F12-5D57-45BC-A62E-275EDAAFE6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322359"/>
            <a:ext cx="10515600" cy="4854604"/>
          </a:xfrm>
        </p:spPr>
        <p:txBody>
          <a:bodyPr/>
          <a:lstStyle/>
          <a:p>
            <a:pPr marL="514350" lvl="0" indent="-514350">
              <a:buAutoNum type="arabicPeriod"/>
            </a:pPr>
            <a:r>
              <a:rPr lang="pl-PL" sz="2400" dirty="0"/>
              <a:t>Planować zakupy. Współtworzyć listę potrzebnych produktów.</a:t>
            </a:r>
          </a:p>
          <a:p>
            <a:pPr marL="514350" lvl="0" indent="-514350">
              <a:buAutoNum type="arabicPeriod"/>
            </a:pPr>
            <a:r>
              <a:rPr lang="pl-PL" sz="2400" dirty="0"/>
              <a:t>Dawać możliwość </a:t>
            </a:r>
            <a:r>
              <a:rPr lang="pl-PL" sz="2400"/>
              <a:t>wpływu, ale </a:t>
            </a:r>
            <a:r>
              <a:rPr lang="pl-PL" sz="2400" dirty="0"/>
              <a:t>nie decydowania o zakupie.</a:t>
            </a:r>
          </a:p>
          <a:p>
            <a:pPr marL="514350" lvl="0" indent="-514350">
              <a:buAutoNum type="arabicPeriod"/>
            </a:pPr>
            <a:r>
              <a:rPr lang="pl-PL" sz="2400" dirty="0"/>
              <a:t>Uczyć szacunku dla pieniędzy– są one nie tylko do wydawania ale także pomnażania. </a:t>
            </a:r>
          </a:p>
          <a:p>
            <a:pPr marL="514350" lvl="0" indent="-514350">
              <a:buAutoNum type="arabicPeriod"/>
            </a:pPr>
            <a:r>
              <a:rPr lang="pl-PL" sz="2400" dirty="0"/>
              <a:t>Ważniejszy jest racjonalizm zakupowy a nie emocje.</a:t>
            </a:r>
          </a:p>
          <a:p>
            <a:pPr marL="514350" lvl="0" indent="-514350">
              <a:buAutoNum type="arabicPeriod"/>
            </a:pPr>
            <a:r>
              <a:rPr lang="pl-PL" sz="2400" dirty="0"/>
              <a:t>Edukować – nie tylko to, co posiadamy decyduje o tym jak jesteśmy postrzegani.</a:t>
            </a:r>
          </a:p>
          <a:p>
            <a:pPr marL="514350" lvl="0" indent="-514350">
              <a:buAutoNum type="arabicPeriod"/>
            </a:pPr>
            <a:r>
              <a:rPr lang="pl-PL" sz="2400" dirty="0"/>
              <a:t>Są rzeczy ważne i ważniejsze.</a:t>
            </a:r>
          </a:p>
          <a:p>
            <a:pPr marL="514350" lvl="0" indent="-514350">
              <a:buAutoNum type="arabicPeriod"/>
            </a:pPr>
            <a:r>
              <a:rPr lang="pl-PL" sz="2400" dirty="0"/>
              <a:t>Nie wierzymy w reklamy!</a:t>
            </a:r>
          </a:p>
          <a:p>
            <a:pPr marL="514350" lvl="0" indent="-514350">
              <a:buAutoNum type="arabicPeriod"/>
            </a:pPr>
            <a:r>
              <a:rPr lang="pl-PL" sz="2400" dirty="0"/>
              <a:t>Uczyć właściwych </a:t>
            </a:r>
            <a:r>
              <a:rPr lang="pl-PL" sz="2400" dirty="0" err="1"/>
              <a:t>zachowań</a:t>
            </a:r>
            <a:r>
              <a:rPr lang="pl-PL" sz="2400" dirty="0"/>
              <a:t> rynkowych.</a:t>
            </a:r>
          </a:p>
          <a:p>
            <a:pPr marL="514350" lvl="0" indent="-514350">
              <a:buAutoNum type="arabicPeriod"/>
            </a:pPr>
            <a:r>
              <a:rPr lang="pl-PL" sz="2400" dirty="0"/>
              <a:t>Zakupy nie są rozrywką.</a:t>
            </a:r>
          </a:p>
          <a:p>
            <a:pPr marL="514350" lvl="0" indent="-514350">
              <a:buAutoNum type="arabicPeriod"/>
            </a:pPr>
            <a:endParaRPr lang="pl-PL" sz="2400" dirty="0"/>
          </a:p>
          <a:p>
            <a:pPr marL="514350" lvl="0" indent="-514350">
              <a:buAutoNum type="arabicPeriod"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8A729C3-5C65-4D97-8A88-F24ED9E67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263" y="4065559"/>
            <a:ext cx="3615400" cy="246184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7A711A0-6E7F-42D9-BE0B-108755235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195" y="304522"/>
            <a:ext cx="1052935" cy="10178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9600" b="1" dirty="0">
                <a:solidFill>
                  <a:schemeClr val="accent1"/>
                </a:solidFill>
              </a:rPr>
              <a:t>Dziękuję </a:t>
            </a:r>
            <a:r>
              <a:rPr lang="pl-PL" sz="9600" b="1">
                <a:solidFill>
                  <a:schemeClr val="accent1"/>
                </a:solidFill>
              </a:rPr>
              <a:t>za uwagę!!!</a:t>
            </a:r>
            <a:r>
              <a:rPr lang="pl-PL" sz="9600" b="1" dirty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4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5588D74-76E3-4ACD-8F1F-D505D4591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1981200"/>
            <a:ext cx="6678613" cy="44196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981200"/>
            <a:ext cx="4570413" cy="4419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6312D9F0-74B4-4F93-B2D1-48306496A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pl-PL" sz="3700" b="1">
                <a:solidFill>
                  <a:srgbClr val="FFFFFF"/>
                </a:solidFill>
              </a:rPr>
              <a:t>Decyzje zakupowe – rodzice kontra dzieci </a:t>
            </a:r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7BDC55B1-9DB1-4993-A912-AA4215C88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rmAutofit/>
          </a:bodyPr>
          <a:lstStyle/>
          <a:p>
            <a:pPr algn="l"/>
            <a:r>
              <a:rPr lang="pl-PL" sz="2000" b="1">
                <a:solidFill>
                  <a:srgbClr val="FFFFFF"/>
                </a:solidFill>
              </a:rPr>
              <a:t>dr Urszula Widelska</a:t>
            </a:r>
          </a:p>
          <a:p>
            <a:pPr algn="l"/>
            <a:r>
              <a:rPr lang="pl-PL" sz="2000" b="1">
                <a:solidFill>
                  <a:srgbClr val="FFFFFF"/>
                </a:solidFill>
              </a:rPr>
              <a:t>PWSIiP w Łomży </a:t>
            </a:r>
          </a:p>
        </p:txBody>
      </p:sp>
    </p:spTree>
    <p:extLst>
      <p:ext uri="{BB962C8B-B14F-4D97-AF65-F5344CB8AC3E}">
        <p14:creationId xmlns:p14="http://schemas.microsoft.com/office/powerpoint/2010/main" val="42654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409F0BF-A596-4EEE-9F00-C9BB178A6A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lvl="0" algn="r"/>
            <a:r>
              <a:rPr lang="pl-PL" sz="3000" b="1">
                <a:solidFill>
                  <a:schemeClr val="bg1"/>
                </a:solidFill>
              </a:rPr>
              <a:t>Dlaczego kupujemy a dlaczego kupować powinniśmy?</a:t>
            </a:r>
          </a:p>
        </p:txBody>
      </p:sp>
      <p:cxnSp>
        <p:nvCxnSpPr>
          <p:cNvPr id="17" name="Straight Connector 11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D00E4A-69DC-4E24-B1ED-241F74D8F54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pl-PL" sz="220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pl-PL" sz="2200">
                <a:solidFill>
                  <a:schemeClr val="bg1"/>
                </a:solidFill>
              </a:rPr>
              <a:t>Po to, żeby zaspokajać swoje potrzeby?</a:t>
            </a:r>
          </a:p>
          <a:p>
            <a:pPr marL="0" lvl="0" indent="0">
              <a:buNone/>
            </a:pPr>
            <a:r>
              <a:rPr lang="pl-PL" sz="2200">
                <a:solidFill>
                  <a:schemeClr val="bg1"/>
                </a:solidFill>
              </a:rPr>
              <a:t>Dla własnego widzi mi się?</a:t>
            </a:r>
          </a:p>
          <a:p>
            <a:pPr marL="0" lvl="0" indent="0">
              <a:buNone/>
            </a:pPr>
            <a:endParaRPr lang="pl-PL" sz="2200">
              <a:solidFill>
                <a:schemeClr val="bg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2E7C1A-5D2E-4806-AFA3-510B6F358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8" y="3038874"/>
            <a:ext cx="5559480" cy="2719122"/>
          </a:xfrm>
          <a:prstGeom prst="rect">
            <a:avLst/>
          </a:prstGeom>
          <a:noFill/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836205E-6896-4981-816C-8E347A684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25" y="2527997"/>
            <a:ext cx="3874976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CE6B93-B158-4347-ADAC-2E7999A13FD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/>
              <a:t>CO WIEMY O WSPÓŁCZESNYCH KLIENTACH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A67F4E-E0F4-43E4-8332-D736523FE11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183184" y="987423"/>
            <a:ext cx="6172200" cy="4873623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pl-PL" sz="3200" b="1" i="1"/>
              <a:t>Klienci są jak karaluchy. Spryskujesz ich, spryskujesz, a oni się wciąż uodparniają</a:t>
            </a:r>
          </a:p>
          <a:p>
            <a:pPr lvl="0">
              <a:lnSpc>
                <a:spcPct val="80000"/>
              </a:lnSpc>
            </a:pPr>
            <a:endParaRPr lang="pl-PL" sz="3200" b="1" i="1"/>
          </a:p>
          <a:p>
            <a:pPr lvl="0">
              <a:lnSpc>
                <a:spcPct val="80000"/>
              </a:lnSpc>
            </a:pPr>
            <a:r>
              <a:rPr lang="pl-PL" sz="3200" b="1" i="1"/>
              <a:t>Klient to też człowiek a jego życie nie polega na samym kupowaniu.</a:t>
            </a:r>
          </a:p>
          <a:p>
            <a:pPr lvl="0">
              <a:lnSpc>
                <a:spcPct val="80000"/>
              </a:lnSpc>
            </a:pPr>
            <a:endParaRPr lang="pl-PL" sz="3200" b="1" i="1"/>
          </a:p>
          <a:p>
            <a:pPr lvl="0">
              <a:lnSpc>
                <a:spcPct val="80000"/>
              </a:lnSpc>
            </a:pPr>
            <a:r>
              <a:rPr lang="pl-PL" sz="3200" b="1" i="1"/>
              <a:t>Klient nie płaci za produkty. Klient płaci za zaspokojenie swoich potrzeb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9FDB6263-2C5C-456B-9ED5-4B2FC33BF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309" y="2560685"/>
            <a:ext cx="3127430" cy="255995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E7E60AF9-4957-40C6-BA35-5F24196B0D3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9784" y="2057400"/>
            <a:ext cx="3932240" cy="3811584"/>
          </a:xfrm>
        </p:spPr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047450D-648A-4502-9CD2-FC811C1DA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819" y="186599"/>
            <a:ext cx="1304691" cy="12612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996B93-E5C2-4F9F-8F8C-C3024B6033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/>
              <a:t>Czynniki wpływające na zachowanie konsumentów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77E930-BF8B-40E1-92DC-749E04B52FE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endParaRPr lang="pl-PL"/>
          </a:p>
          <a:p>
            <a:pPr marL="514350" lvl="0" indent="-514350">
              <a:buAutoNum type="arabicPeriod"/>
            </a:pPr>
            <a:endParaRPr lang="pl-PL"/>
          </a:p>
          <a:p>
            <a:pPr marL="514350" lvl="0" indent="-514350">
              <a:buAutoNum type="arabicPeriod"/>
            </a:pPr>
            <a:r>
              <a:rPr lang="pl-PL"/>
              <a:t>Kulturowe</a:t>
            </a:r>
          </a:p>
          <a:p>
            <a:pPr marL="514350" lvl="0" indent="-514350">
              <a:buAutoNum type="arabicPeriod"/>
            </a:pPr>
            <a:r>
              <a:rPr lang="pl-PL"/>
              <a:t>Społeczne</a:t>
            </a:r>
          </a:p>
          <a:p>
            <a:pPr marL="514350" lvl="0" indent="-514350">
              <a:buAutoNum type="arabicPeriod"/>
            </a:pPr>
            <a:r>
              <a:rPr lang="pl-PL"/>
              <a:t>Osobiste</a:t>
            </a:r>
          </a:p>
          <a:p>
            <a:pPr marL="514350" lvl="0" indent="-514350">
              <a:buAutoNum type="arabicPeriod"/>
            </a:pPr>
            <a:r>
              <a:rPr lang="pl-PL"/>
              <a:t>Psychologiczne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CD16BBB-4730-485B-9A5C-E68B43D05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189" y="1825627"/>
            <a:ext cx="6096003" cy="406717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B24659B-23BC-4047-8052-EFDD736E0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906" y="196561"/>
            <a:ext cx="1123492" cy="10860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ymbol zastępczy zawartości 3">
            <a:extLst>
              <a:ext uri="{FF2B5EF4-FFF2-40B4-BE49-F238E27FC236}">
                <a16:creationId xmlns:a16="http://schemas.microsoft.com/office/drawing/2014/main" id="{B29E6B9B-7A1E-4F2B-B0B1-84DA1C59BE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938" y="2384425"/>
            <a:ext cx="6075363" cy="3616325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509C276-81FC-4DFE-B0AC-1FCADEB44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563" y="2384425"/>
            <a:ext cx="3744913" cy="361632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63054EC-F2A2-43C2-A0E5-61C6D38C47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0204" y="606564"/>
            <a:ext cx="10451592" cy="1325563"/>
          </a:xfrm>
        </p:spPr>
        <p:txBody>
          <a:bodyPr anchor="ctr">
            <a:normAutofit/>
          </a:bodyPr>
          <a:lstStyle/>
          <a:p>
            <a:pPr lvl="0"/>
            <a:r>
              <a:rPr lang="pl-PL" b="1"/>
              <a:t>Proces podejmowania decyzji zakupu przez konsumenta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0109DB-3D79-4A41-A87F-7B1638010C4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/>
              <a:t>Jakie role pełnimy w procesie zakupowym?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DB4886-58AE-4E56-8415-D53F7B2914E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pl-PL"/>
          </a:p>
          <a:p>
            <a:pPr lvl="0"/>
            <a:endParaRPr lang="pl-PL"/>
          </a:p>
          <a:p>
            <a:pPr lvl="0"/>
            <a:r>
              <a:rPr lang="pl-PL"/>
              <a:t>Decydenci</a:t>
            </a:r>
          </a:p>
          <a:p>
            <a:pPr lvl="0"/>
            <a:r>
              <a:rPr lang="pl-PL"/>
              <a:t>Influenserzy</a:t>
            </a:r>
          </a:p>
          <a:p>
            <a:pPr lvl="0"/>
            <a:r>
              <a:rPr lang="pl-PL"/>
              <a:t>Użytkownicy</a:t>
            </a:r>
          </a:p>
          <a:p>
            <a:pPr marL="0" lvl="0" indent="0">
              <a:buNone/>
            </a:pPr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1D6FF3-7AAC-4385-A9FF-5B52DAA0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36" y="2491008"/>
            <a:ext cx="4965896" cy="26437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68F87AE-A4A7-4813-9F30-EE8CABD95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101" y="230188"/>
            <a:ext cx="1219398" cy="11787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2FC20E-044C-47A8-9C3A-8BA3ABD20E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/>
              <a:t>Dziecko-kupowanie-rodzice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CA0437-CC05-4C3A-866B-3F9E0CE481F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l-PL"/>
              <a:t>Dziecko to decydent czy dziecko doradca?</a:t>
            </a:r>
          </a:p>
          <a:p>
            <a:pPr marL="0" lvl="0" indent="0">
              <a:buNone/>
            </a:pPr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C9D37B2-BD7B-4F3C-B3EE-E5C09925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331" y="2479505"/>
            <a:ext cx="6698492" cy="395287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AF1858-964A-4FB6-A323-E3952E89299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l-PL" b="1"/>
              <a:t>Dziecko jako konsument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6BA10A6-5E7F-4D4E-B91B-7B9A07A821D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AutoNum type="arabicPeriod"/>
            </a:pPr>
            <a:r>
              <a:rPr lang="pl-PL"/>
              <a:t>Nasze dzieci od samego początku funkcjonują w społeczeństwie konsumpcyjnym, gdzie „mieć znaczy być”.</a:t>
            </a:r>
          </a:p>
          <a:p>
            <a:pPr marL="514350" lvl="0" indent="-514350">
              <a:buAutoNum type="arabicPeriod"/>
            </a:pPr>
            <a:r>
              <a:rPr lang="pl-PL"/>
              <a:t>Dzieci otaczają się wielością produktów, a tym samym kolorów i bodźców.</a:t>
            </a:r>
          </a:p>
          <a:p>
            <a:pPr marL="514350" lvl="0" indent="-514350">
              <a:buAutoNum type="arabicPeriod"/>
            </a:pPr>
            <a:r>
              <a:rPr lang="pl-PL"/>
              <a:t>Dzieci od samego początku obcują z reklamą. Niejednokrotnie uważają, że to co jest reklamowane jest lepsze.</a:t>
            </a:r>
          </a:p>
          <a:p>
            <a:pPr marL="514350" lvl="0" indent="-514350">
              <a:buAutoNum type="arabicPeriod"/>
            </a:pPr>
            <a:r>
              <a:rPr lang="pl-PL"/>
              <a:t>Dzieci aktywnie uczestniczą w zakupach.</a:t>
            </a:r>
          </a:p>
          <a:p>
            <a:pPr marL="514350" lvl="0" indent="-514350">
              <a:buAutoNum type="arabicPeriod"/>
            </a:pPr>
            <a:r>
              <a:rPr lang="pl-PL"/>
              <a:t>Dzieci są aktywne w internecie.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175F6D-D04E-4244-A322-F59DC070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463" y="4403183"/>
            <a:ext cx="3990533" cy="14771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609</Words>
  <Application>Microsoft Office PowerPoint</Application>
  <PresentationFormat>Panoramiczny</PresentationFormat>
  <Paragraphs>61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Prezentacja programu PowerPoint</vt:lpstr>
      <vt:lpstr>Decyzje zakupowe – rodzice kontra dzieci </vt:lpstr>
      <vt:lpstr>Dlaczego kupujemy a dlaczego kupować powinniśmy?</vt:lpstr>
      <vt:lpstr>CO WIEMY O WSPÓŁCZESNYCH KLIENTACH</vt:lpstr>
      <vt:lpstr>Czynniki wpływające na zachowanie konsumentów</vt:lpstr>
      <vt:lpstr>Proces podejmowania decyzji zakupu przez konsumenta </vt:lpstr>
      <vt:lpstr>Jakie role pełnimy w procesie zakupowym?</vt:lpstr>
      <vt:lpstr>Dziecko-kupowanie-rodzice</vt:lpstr>
      <vt:lpstr>Dziecko jako konsument</vt:lpstr>
      <vt:lpstr>Marketing młodzieżowy</vt:lpstr>
      <vt:lpstr>Rodzic kupuje a dziecko decyduje </vt:lpstr>
      <vt:lpstr>Co wiemy o dzieciach/młodzieży jako konsumentach</vt:lpstr>
      <vt:lpstr>Co jeszcze…..</vt:lpstr>
      <vt:lpstr>Co może rodzic…</vt:lpstr>
      <vt:lpstr>Dziękuję za uwagę!!!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Just</dc:creator>
  <cp:lastModifiedBy>Urszula Widelska</cp:lastModifiedBy>
  <cp:revision>6</cp:revision>
  <dcterms:created xsi:type="dcterms:W3CDTF">2021-05-05T09:19:58Z</dcterms:created>
  <dcterms:modified xsi:type="dcterms:W3CDTF">2021-06-11T20:22:16Z</dcterms:modified>
</cp:coreProperties>
</file>