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3"/>
  </p:notesMasterIdLst>
  <p:sldIdLst>
    <p:sldId id="256" r:id="rId2"/>
    <p:sldId id="262" r:id="rId3"/>
    <p:sldId id="263" r:id="rId4"/>
    <p:sldId id="264" r:id="rId5"/>
    <p:sldId id="265" r:id="rId6"/>
    <p:sldId id="269" r:id="rId7"/>
    <p:sldId id="268" r:id="rId8"/>
    <p:sldId id="270" r:id="rId9"/>
    <p:sldId id="267" r:id="rId10"/>
    <p:sldId id="271" r:id="rId11"/>
    <p:sldId id="261"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116" d="100"/>
          <a:sy n="116" d="100"/>
        </p:scale>
        <p:origin x="-38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371AC-F533-4ACD-B787-5F9C64626529}" type="datetimeFigureOut">
              <a:rPr lang="pl-PL" smtClean="0"/>
              <a:pPr/>
              <a:t>2021-06-09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13A0D-7794-4E74-A192-99098CA29297}" type="slidenum">
              <a:rPr lang="pl-PL" smtClean="0"/>
              <a:pPr/>
              <a:t>‹#›</a:t>
            </a:fld>
            <a:endParaRPr lang="pl-PL"/>
          </a:p>
        </p:txBody>
      </p:sp>
    </p:spTree>
    <p:extLst>
      <p:ext uri="{BB962C8B-B14F-4D97-AF65-F5344CB8AC3E}">
        <p14:creationId xmlns:p14="http://schemas.microsoft.com/office/powerpoint/2010/main" xmlns="" val="488519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9F7F4155-B9C1-48E5-B03F-B2E1E182398E}" type="datetime1">
              <a:rPr lang="pl-PL" smtClean="0"/>
              <a:pPr/>
              <a:t>2021-06-09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400333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1A834F17-C07A-4C57-9E4C-E7C6ED2982AF}" type="datetime1">
              <a:rPr lang="pl-PL" smtClean="0"/>
              <a:pPr/>
              <a:t>2021-06-09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57807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B48FF4D-61CF-4E5F-B7CC-87395BF8FA7D}" type="datetime1">
              <a:rPr lang="pl-PL" smtClean="0"/>
              <a:pPr/>
              <a:t>2021-06-09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140287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54F458D-2CFC-4A28-BF3C-E4F00CA026F8}" type="datetime1">
              <a:rPr lang="pl-PL" smtClean="0"/>
              <a:pPr/>
              <a:t>2021-06-09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12235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C9D62E80-31CE-497D-A50E-F4D6F343E662}" type="datetime1">
              <a:rPr lang="pl-PL" smtClean="0"/>
              <a:pPr/>
              <a:t>2021-06-09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160027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0370CC0B-737E-49A5-87FF-D16345313BAF}" type="datetime1">
              <a:rPr lang="pl-PL" smtClean="0"/>
              <a:pPr/>
              <a:t>2021-06-09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7564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7751B996-E1D7-4BD7-873C-49B997C57651}" type="datetime1">
              <a:rPr lang="pl-PL" smtClean="0"/>
              <a:pPr/>
              <a:t>2021-06-09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388216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8520A7DF-4725-4EAC-A07B-83DBB2D08285}" type="datetime1">
              <a:rPr lang="pl-PL" smtClean="0"/>
              <a:pPr/>
              <a:t>2021-06-09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3830655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2B71D-03F7-42F4-BD8F-245B637E0575}" type="datetime1">
              <a:rPr lang="pl-PL" smtClean="0"/>
              <a:pPr/>
              <a:t>2021-06-09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103143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91C9619-4D3D-432B-B297-69B1DD995C96}" type="datetime1">
              <a:rPr lang="pl-PL" smtClean="0"/>
              <a:pPr/>
              <a:t>2021-06-09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241654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91DEF6D5-1B9A-4D00-BE6E-C6651AA671B2}" type="datetime1">
              <a:rPr lang="pl-PL" smtClean="0"/>
              <a:pPr/>
              <a:t>2021-06-09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59168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D0C22-B6AC-4EE6-AF0F-2C114D7FD51F}" type="datetime1">
              <a:rPr lang="pl-PL" smtClean="0"/>
              <a:pPr/>
              <a:t>2021-06-09</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D3C14-DB12-468A-BA4C-5644DFADB020}" type="slidenum">
              <a:rPr lang="pl-PL" smtClean="0"/>
              <a:pPr/>
              <a:t>‹#›</a:t>
            </a:fld>
            <a:endParaRPr lang="pl-PL"/>
          </a:p>
        </p:txBody>
      </p:sp>
    </p:spTree>
    <p:extLst>
      <p:ext uri="{BB962C8B-B14F-4D97-AF65-F5344CB8AC3E}">
        <p14:creationId xmlns:p14="http://schemas.microsoft.com/office/powerpoint/2010/main" xmlns="" val="4068447208"/>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8140" y="431800"/>
            <a:ext cx="11069833" cy="5017664"/>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LOGO_MNiSW_-_P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87590" y="5449464"/>
            <a:ext cx="1952625" cy="1381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Obraz 7"/>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103313" y="5682825"/>
            <a:ext cx="825500" cy="9144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pole tekstowe 10"/>
          <p:cNvSpPr txBox="1"/>
          <p:nvPr/>
        </p:nvSpPr>
        <p:spPr>
          <a:xfrm>
            <a:off x="3759200" y="5626894"/>
            <a:ext cx="5377635" cy="1231106"/>
          </a:xfrm>
          <a:prstGeom prst="rect">
            <a:avLst/>
          </a:prstGeom>
          <a:noFill/>
        </p:spPr>
        <p:txBody>
          <a:bodyPr wrap="square" rtlCol="0">
            <a:spAutoFit/>
          </a:bodyPr>
          <a:lstStyle/>
          <a:p>
            <a:r>
              <a:rPr lang="pl-PL" sz="1400" dirty="0"/>
              <a:t>Projekt "MOJA PASJA - MOJA PRZYSZŁOŚĆ"</a:t>
            </a:r>
          </a:p>
          <a:p>
            <a:r>
              <a:rPr lang="pl-PL" sz="1400" dirty="0"/>
              <a:t>Dofinansowano z programu "Społeczna odpowiedzialność nauki"  </a:t>
            </a:r>
            <a:br>
              <a:rPr lang="pl-PL" sz="1400" dirty="0"/>
            </a:br>
            <a:r>
              <a:rPr lang="pl-PL" sz="1400" dirty="0"/>
              <a:t>Ministra </a:t>
            </a:r>
            <a:r>
              <a:rPr lang="pl-PL" sz="1400" dirty="0" smtClean="0"/>
              <a:t>Nauki </a:t>
            </a:r>
            <a:r>
              <a:rPr lang="pl-PL" sz="1400" dirty="0"/>
              <a:t>i Szkolnictwa Wyższego</a:t>
            </a:r>
            <a:r>
              <a:rPr lang="pl-PL" sz="1400" dirty="0" smtClean="0"/>
              <a:t>.</a:t>
            </a:r>
            <a:r>
              <a:rPr lang="pl-PL" sz="1400" dirty="0"/>
              <a:t/>
            </a:r>
            <a:br>
              <a:rPr lang="pl-PL" sz="1400" dirty="0"/>
            </a:br>
            <a:r>
              <a:rPr lang="pl-PL" sz="1400" dirty="0"/>
              <a:t>Nr umowy SONP/SP/463655/2020</a:t>
            </a:r>
          </a:p>
          <a:p>
            <a:endParaRPr lang="pl-PL" dirty="0"/>
          </a:p>
        </p:txBody>
      </p:sp>
    </p:spTree>
    <p:extLst>
      <p:ext uri="{BB962C8B-B14F-4D97-AF65-F5344CB8AC3E}">
        <p14:creationId xmlns:p14="http://schemas.microsoft.com/office/powerpoint/2010/main" xmlns="" val="2920265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1" y="365125"/>
            <a:ext cx="9119991" cy="1325563"/>
          </a:xfrm>
        </p:spPr>
        <p:txBody>
          <a:bodyPr>
            <a:normAutofit/>
          </a:bodyPr>
          <a:lstStyle/>
          <a:p>
            <a:r>
              <a:rPr lang="pl-PL" sz="3600" dirty="0" smtClean="0">
                <a:latin typeface="Times New Roman" pitchFamily="18" charset="0"/>
                <a:cs typeface="Times New Roman" pitchFamily="18" charset="0"/>
              </a:rPr>
              <a:t>Innowacyjność MSP w Polsce</a:t>
            </a:r>
            <a:endParaRPr lang="pl-PL" sz="36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838200" y="2579077"/>
            <a:ext cx="10515600" cy="3892060"/>
          </a:xfrm>
        </p:spPr>
        <p:txBody>
          <a:bodyPr>
            <a:normAutofit fontScale="92500"/>
          </a:bodyPr>
          <a:lstStyle/>
          <a:p>
            <a:pPr marL="514350" indent="-514350">
              <a:buNone/>
            </a:pPr>
            <a:r>
              <a:rPr lang="pl-PL" sz="3200" dirty="0" smtClean="0"/>
              <a:t>Polskie firmy w znaczniej większości nie są przygotowane do wdrażania innowacji. „W rozmowach z wieloma polskimi managerami można usłyszeć komentarze: »niech eksperymentują inni«, »co nowego można wymyślić w mojej branży«, »na innowacje stać najbogatszych«, »to ogromny nie do udźwignięcia koszt«, czy wreszcie »to wyświechtany slogan, za którym niewiele stoi«. To zjawisko przekłada się na znaczne ograniczenie budżetów innowacyjnych przedsięwzięć, a co za tym idzie ‒ również na </a:t>
            </a:r>
            <a:r>
              <a:rPr lang="pl-PL" sz="3200" dirty="0" err="1" smtClean="0"/>
              <a:t>kreatywnośćpracowników</a:t>
            </a:r>
            <a:r>
              <a:rPr lang="pl-PL" sz="3200" dirty="0" smtClean="0"/>
              <a:t>.</a:t>
            </a:r>
            <a:endParaRPr lang="pl-PL" sz="3200" dirty="0">
              <a:solidFill>
                <a:srgbClr val="FF0000"/>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58399" y="0"/>
            <a:ext cx="1982005" cy="19548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46597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pPr algn="ctr"/>
            <a:r>
              <a:rPr lang="pl-PL" sz="9600" b="1" smtClean="0">
                <a:solidFill>
                  <a:schemeClr val="accent1"/>
                </a:solidFill>
              </a:rPr>
              <a:t>Dziękujemy!!!</a:t>
            </a:r>
            <a:r>
              <a:rPr lang="pl-PL" sz="9600" b="1" smtClean="0">
                <a:solidFill>
                  <a:schemeClr val="accent1"/>
                </a:solidFill>
                <a:sym typeface="Wingdings" panose="05000000000000000000" pitchFamily="2" charset="2"/>
              </a:rPr>
              <a:t></a:t>
            </a:r>
            <a:endParaRPr lang="pl-PL" sz="9600" b="1" dirty="0">
              <a:solidFill>
                <a:schemeClr val="accent1"/>
              </a:solidFill>
            </a:endParaRPr>
          </a:p>
        </p:txBody>
      </p:sp>
    </p:spTree>
    <p:extLst>
      <p:ext uri="{BB962C8B-B14F-4D97-AF65-F5344CB8AC3E}">
        <p14:creationId xmlns:p14="http://schemas.microsoft.com/office/powerpoint/2010/main" xmlns="" val="355658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1" y="365125"/>
            <a:ext cx="9119991" cy="1325563"/>
          </a:xfrm>
        </p:spPr>
        <p:txBody>
          <a:bodyPr>
            <a:normAutofit/>
          </a:bodyPr>
          <a:lstStyle/>
          <a:p>
            <a:r>
              <a:rPr lang="pl-PL" sz="3600" dirty="0" smtClean="0">
                <a:latin typeface="Times New Roman" pitchFamily="18" charset="0"/>
                <a:cs typeface="Times New Roman" pitchFamily="18" charset="0"/>
              </a:rPr>
              <a:t>ZNACZENIE INNOWACJI</a:t>
            </a:r>
            <a:endParaRPr lang="pl-PL" sz="36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838200" y="2066795"/>
            <a:ext cx="10515600" cy="4191674"/>
          </a:xfrm>
        </p:spPr>
        <p:txBody>
          <a:bodyPr/>
          <a:lstStyle/>
          <a:p>
            <a:endParaRPr lang="pl-PL" dirty="0" smtClean="0"/>
          </a:p>
          <a:p>
            <a:endParaRPr lang="pl-PL" dirty="0" smtClean="0"/>
          </a:p>
          <a:p>
            <a:endParaRPr lang="pl-PL" dirty="0" smtClean="0"/>
          </a:p>
          <a:p>
            <a:r>
              <a:rPr lang="pl-PL" sz="3200" dirty="0" smtClean="0">
                <a:latin typeface="Times New Roman" pitchFamily="18" charset="0"/>
                <a:cs typeface="Times New Roman" pitchFamily="18" charset="0"/>
              </a:rPr>
              <a:t>Dr inż. Stanisław Kaczyński</a:t>
            </a:r>
            <a:endParaRPr lang="pl-PL" sz="3200"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58399" y="0"/>
            <a:ext cx="1982005" cy="19548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6545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1" y="365125"/>
            <a:ext cx="9119991" cy="1325563"/>
          </a:xfrm>
        </p:spPr>
        <p:txBody>
          <a:bodyPr>
            <a:normAutofit/>
          </a:bodyPr>
          <a:lstStyle/>
          <a:p>
            <a:r>
              <a:rPr lang="pl-PL" sz="3600" dirty="0" smtClean="0">
                <a:latin typeface="Times New Roman" pitchFamily="18" charset="0"/>
                <a:cs typeface="Times New Roman" pitchFamily="18" charset="0"/>
              </a:rPr>
              <a:t>Co to są innowacje</a:t>
            </a:r>
            <a:endParaRPr lang="pl-PL" sz="36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838200" y="2066795"/>
            <a:ext cx="10515600" cy="4191674"/>
          </a:xfrm>
        </p:spPr>
        <p:txBody>
          <a:bodyPr/>
          <a:lstStyle/>
          <a:p>
            <a:r>
              <a:rPr lang="pl-PL" b="1" dirty="0" smtClean="0">
                <a:solidFill>
                  <a:srgbClr val="990033"/>
                </a:solidFill>
                <a:latin typeface="Times New Roman" pitchFamily="18" charset="0"/>
                <a:cs typeface="Times New Roman" pitchFamily="18" charset="0"/>
              </a:rPr>
              <a:t>Celowe i zorganizowane działanie przedsiębiorców poszukujących praktycznego zastosowania różnych nowych rozwiązań w danych uwarunkowaniach i czasie w celu osiągnięcia pozytywnych efektów ekonomicznych.</a:t>
            </a:r>
          </a:p>
          <a:p>
            <a:endParaRPr lang="pl-PL" b="1" dirty="0" smtClean="0">
              <a:solidFill>
                <a:srgbClr val="990033"/>
              </a:solidFill>
              <a:latin typeface="Times New Roman" pitchFamily="18" charset="0"/>
              <a:cs typeface="Times New Roman" pitchFamily="18" charset="0"/>
            </a:endParaRPr>
          </a:p>
          <a:p>
            <a:pPr>
              <a:buNone/>
            </a:pPr>
            <a:endParaRPr lang="pl-PL" b="1" dirty="0" smtClean="0">
              <a:solidFill>
                <a:srgbClr val="990033"/>
              </a:solidFill>
              <a:latin typeface="Times New Roman" pitchFamily="18" charset="0"/>
              <a:cs typeface="Times New Roman" pitchFamily="18" charset="0"/>
            </a:endParaRPr>
          </a:p>
          <a:p>
            <a:r>
              <a:rPr lang="pl-PL" sz="3600" dirty="0" err="1" smtClean="0">
                <a:solidFill>
                  <a:srgbClr val="FF0000"/>
                </a:solidFill>
                <a:latin typeface="Times New Roman" pitchFamily="18" charset="0"/>
                <a:cs typeface="Times New Roman" pitchFamily="18" charset="0"/>
              </a:rPr>
              <a:t>Innovatis</a:t>
            </a:r>
            <a:r>
              <a:rPr lang="pl-PL" sz="3600" dirty="0" smtClean="0">
                <a:solidFill>
                  <a:srgbClr val="FF0000"/>
                </a:solidFill>
                <a:latin typeface="Times New Roman" pitchFamily="18" charset="0"/>
                <a:cs typeface="Times New Roman" pitchFamily="18" charset="0"/>
              </a:rPr>
              <a:t> (łac.) – Nowość, odnowa</a:t>
            </a:r>
          </a:p>
          <a:p>
            <a:endParaRPr lang="pl-PL"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58399" y="0"/>
            <a:ext cx="1982005" cy="19548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63305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1" y="365125"/>
            <a:ext cx="9119991" cy="1325563"/>
          </a:xfrm>
        </p:spPr>
        <p:txBody>
          <a:bodyPr>
            <a:normAutofit/>
          </a:bodyPr>
          <a:lstStyle/>
          <a:p>
            <a:r>
              <a:rPr lang="pl-PL" sz="3600" dirty="0" smtClean="0">
                <a:latin typeface="Times New Roman" pitchFamily="18" charset="0"/>
                <a:cs typeface="Times New Roman" pitchFamily="18" charset="0"/>
              </a:rPr>
              <a:t>Rodzaje innowacji</a:t>
            </a:r>
            <a:endParaRPr lang="pl-PL" sz="36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838200" y="1383322"/>
            <a:ext cx="10515600" cy="5474677"/>
          </a:xfrm>
        </p:spPr>
        <p:txBody>
          <a:bodyPr>
            <a:normAutofit/>
          </a:bodyPr>
          <a:lstStyle/>
          <a:p>
            <a:pPr>
              <a:lnSpc>
                <a:spcPct val="80000"/>
              </a:lnSpc>
              <a:buNone/>
            </a:pPr>
            <a:r>
              <a:rPr lang="pl-PL" b="1" dirty="0" smtClean="0">
                <a:solidFill>
                  <a:srgbClr val="990033"/>
                </a:solidFill>
                <a:latin typeface="Times New Roman" pitchFamily="18" charset="0"/>
                <a:cs typeface="Times New Roman" pitchFamily="18" charset="0"/>
              </a:rPr>
              <a:t>Innowacja produktowa</a:t>
            </a:r>
          </a:p>
          <a:p>
            <a:pPr>
              <a:buNone/>
            </a:pPr>
            <a:r>
              <a:rPr lang="pl-PL" b="1" dirty="0" smtClean="0">
                <a:latin typeface="Times New Roman" pitchFamily="18" charset="0"/>
                <a:cs typeface="Times New Roman" pitchFamily="18" charset="0"/>
              </a:rPr>
              <a:t>    Stanowi produkt lub usługę, oferującą konsumentowi nową korzyść, nową wartość. </a:t>
            </a:r>
          </a:p>
          <a:p>
            <a:pPr>
              <a:buNone/>
            </a:pPr>
            <a:r>
              <a:rPr lang="pl-PL" b="1" dirty="0" smtClean="0">
                <a:latin typeface="Times New Roman" pitchFamily="18" charset="0"/>
                <a:cs typeface="Times New Roman" pitchFamily="18" charset="0"/>
              </a:rPr>
              <a:t>	</a:t>
            </a:r>
          </a:p>
          <a:p>
            <a:pPr>
              <a:buNone/>
            </a:pPr>
            <a:r>
              <a:rPr lang="pl-PL" b="1" dirty="0" smtClean="0">
                <a:latin typeface="Times New Roman" pitchFamily="18" charset="0"/>
                <a:cs typeface="Times New Roman" pitchFamily="18" charset="0"/>
              </a:rPr>
              <a:t>	Polega na zmianie fizycznej, chemicznej bądź biologicznej istniejących produktów i usług, ewentualnie wytworzeniu nowych produktów i usług. </a:t>
            </a:r>
          </a:p>
          <a:p>
            <a:pPr>
              <a:buNone/>
            </a:pPr>
            <a:r>
              <a:rPr lang="pl-PL" b="1" dirty="0" smtClean="0">
                <a:latin typeface="Times New Roman" pitchFamily="18" charset="0"/>
                <a:cs typeface="Times New Roman" pitchFamily="18" charset="0"/>
              </a:rPr>
              <a:t>	Innowacje produktowe można podzielić </a:t>
            </a:r>
            <a:br>
              <a:rPr lang="pl-PL" b="1" dirty="0" smtClean="0">
                <a:latin typeface="Times New Roman" pitchFamily="18" charset="0"/>
                <a:cs typeface="Times New Roman" pitchFamily="18" charset="0"/>
              </a:rPr>
            </a:br>
            <a:r>
              <a:rPr lang="pl-PL" b="1" dirty="0" smtClean="0">
                <a:latin typeface="Times New Roman" pitchFamily="18" charset="0"/>
                <a:cs typeface="Times New Roman" pitchFamily="18" charset="0"/>
              </a:rPr>
              <a:t>na innowacje:</a:t>
            </a:r>
          </a:p>
          <a:p>
            <a:pPr lvl="1"/>
            <a:r>
              <a:rPr lang="pl-PL" sz="2800" b="1" dirty="0" smtClean="0">
                <a:latin typeface="Times New Roman" pitchFamily="18" charset="0"/>
                <a:cs typeface="Times New Roman" pitchFamily="18" charset="0"/>
              </a:rPr>
              <a:t>w środkach produkcji,</a:t>
            </a:r>
          </a:p>
          <a:p>
            <a:pPr lvl="1"/>
            <a:r>
              <a:rPr lang="pl-PL" sz="2800" b="1" dirty="0" smtClean="0">
                <a:latin typeface="Times New Roman" pitchFamily="18" charset="0"/>
                <a:cs typeface="Times New Roman" pitchFamily="18" charset="0"/>
              </a:rPr>
              <a:t>w przedmiotach konsumpcji.</a:t>
            </a:r>
          </a:p>
          <a:p>
            <a:endParaRPr lang="pl-PL"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58399" y="0"/>
            <a:ext cx="1982005" cy="19548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52366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1" y="365125"/>
            <a:ext cx="9119991" cy="1325563"/>
          </a:xfrm>
        </p:spPr>
        <p:txBody>
          <a:bodyPr>
            <a:normAutofit/>
          </a:bodyPr>
          <a:lstStyle/>
          <a:p>
            <a:r>
              <a:rPr lang="pl-PL" sz="3600" dirty="0" smtClean="0">
                <a:latin typeface="Times New Roman" pitchFamily="18" charset="0"/>
                <a:cs typeface="Times New Roman" pitchFamily="18" charset="0"/>
              </a:rPr>
              <a:t>Rodzaje innowacji</a:t>
            </a:r>
            <a:endParaRPr lang="pl-PL" sz="36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328246" y="1828799"/>
            <a:ext cx="11025554" cy="5029199"/>
          </a:xfrm>
        </p:spPr>
        <p:txBody>
          <a:bodyPr>
            <a:normAutofit fontScale="92500"/>
          </a:bodyPr>
          <a:lstStyle/>
          <a:p>
            <a:pPr>
              <a:buNone/>
            </a:pPr>
            <a:r>
              <a:rPr lang="pl-PL" sz="3600" b="1" dirty="0" smtClean="0">
                <a:solidFill>
                  <a:srgbClr val="990033"/>
                </a:solidFill>
                <a:latin typeface="Times New Roman" pitchFamily="18" charset="0"/>
                <a:cs typeface="Times New Roman" pitchFamily="18" charset="0"/>
              </a:rPr>
              <a:t>Innowacja procesowa</a:t>
            </a:r>
            <a:r>
              <a:rPr lang="pl-PL" sz="3600" b="1" dirty="0" smtClean="0">
                <a:latin typeface="Times New Roman" pitchFamily="18" charset="0"/>
                <a:cs typeface="Times New Roman" pitchFamily="18" charset="0"/>
              </a:rPr>
              <a:t> </a:t>
            </a:r>
            <a:r>
              <a:rPr lang="pl-PL" b="1" dirty="0" smtClean="0">
                <a:latin typeface="Times New Roman" pitchFamily="18" charset="0"/>
                <a:cs typeface="Times New Roman" pitchFamily="18" charset="0"/>
              </a:rPr>
              <a:t>polega na wdrożeniu nowego lub udoskonaleniu dotychczasowego procesu produkcji produktu lub usługi.</a:t>
            </a:r>
            <a:r>
              <a:rPr lang="pl-PL" sz="3600" b="1" dirty="0" smtClean="0">
                <a:latin typeface="Times New Roman" pitchFamily="18" charset="0"/>
                <a:cs typeface="Times New Roman" pitchFamily="18" charset="0"/>
              </a:rPr>
              <a:t> </a:t>
            </a:r>
          </a:p>
          <a:p>
            <a:pPr>
              <a:lnSpc>
                <a:spcPct val="120000"/>
              </a:lnSpc>
              <a:buNone/>
            </a:pPr>
            <a:r>
              <a:rPr lang="pl-PL" sz="3600" b="1" dirty="0" smtClean="0">
                <a:solidFill>
                  <a:srgbClr val="990033"/>
                </a:solidFill>
                <a:latin typeface="Times New Roman" pitchFamily="18" charset="0"/>
                <a:cs typeface="Times New Roman" pitchFamily="18" charset="0"/>
              </a:rPr>
              <a:t>Innowacje rynkowe</a:t>
            </a:r>
            <a:r>
              <a:rPr lang="pl-PL" sz="3600" b="1" dirty="0" smtClean="0">
                <a:latin typeface="Times New Roman" pitchFamily="18" charset="0"/>
                <a:cs typeface="Times New Roman" pitchFamily="18" charset="0"/>
              </a:rPr>
              <a:t> </a:t>
            </a:r>
            <a:r>
              <a:rPr lang="pl-PL" b="1" dirty="0" smtClean="0">
                <a:latin typeface="Times New Roman" pitchFamily="18" charset="0"/>
                <a:cs typeface="Times New Roman" pitchFamily="18" charset="0"/>
              </a:rPr>
              <a:t>są związane z klientami przedsiębiorstwa oraz ich otoczeniem. Mogą być zdefiniowane jako: „eksploatacja nowych obszarów terytorialnych oraz penetracja nowych segmentów rynkowych” </a:t>
            </a:r>
          </a:p>
          <a:p>
            <a:pPr>
              <a:lnSpc>
                <a:spcPct val="120000"/>
              </a:lnSpc>
              <a:buNone/>
            </a:pPr>
            <a:r>
              <a:rPr lang="pl-PL" sz="3600" b="1" dirty="0" smtClean="0">
                <a:solidFill>
                  <a:srgbClr val="990033"/>
                </a:solidFill>
                <a:latin typeface="Times New Roman" pitchFamily="18" charset="0"/>
                <a:cs typeface="Times New Roman" pitchFamily="18" charset="0"/>
              </a:rPr>
              <a:t>Innowacje organizacyjne</a:t>
            </a:r>
            <a:r>
              <a:rPr lang="pl-PL" sz="3600" b="1" dirty="0" smtClean="0">
                <a:latin typeface="Times New Roman" pitchFamily="18" charset="0"/>
                <a:cs typeface="Times New Roman" pitchFamily="18" charset="0"/>
              </a:rPr>
              <a:t> </a:t>
            </a:r>
            <a:r>
              <a:rPr lang="pl-PL" b="1" dirty="0" smtClean="0">
                <a:latin typeface="Times New Roman" pitchFamily="18" charset="0"/>
                <a:cs typeface="Times New Roman" pitchFamily="18" charset="0"/>
              </a:rPr>
              <a:t>odnoszą się do wszystkiego, co dzieje się w przedsiębiorstwie </a:t>
            </a:r>
            <a:br>
              <a:rPr lang="pl-PL" b="1" dirty="0" smtClean="0">
                <a:latin typeface="Times New Roman" pitchFamily="18" charset="0"/>
                <a:cs typeface="Times New Roman" pitchFamily="18" charset="0"/>
              </a:rPr>
            </a:br>
            <a:r>
              <a:rPr lang="pl-PL" b="1" dirty="0" smtClean="0">
                <a:latin typeface="Times New Roman" pitchFamily="18" charset="0"/>
                <a:cs typeface="Times New Roman" pitchFamily="18" charset="0"/>
              </a:rPr>
              <a:t>i obejmuje wszystkie działania nie związane bezpośrednio z procesem „produkcji”. </a:t>
            </a:r>
          </a:p>
          <a:p>
            <a:endParaRPr lang="pl-PL"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58399" y="0"/>
            <a:ext cx="1982005" cy="19548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46964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1" y="365125"/>
            <a:ext cx="9119991" cy="1325563"/>
          </a:xfrm>
        </p:spPr>
        <p:txBody>
          <a:bodyPr>
            <a:normAutofit/>
          </a:bodyPr>
          <a:lstStyle/>
          <a:p>
            <a:r>
              <a:rPr lang="pl-PL" sz="3600" dirty="0" smtClean="0">
                <a:latin typeface="Times New Roman" pitchFamily="18" charset="0"/>
                <a:cs typeface="Times New Roman" pitchFamily="18" charset="0"/>
              </a:rPr>
              <a:t>Źródła innowacji</a:t>
            </a:r>
            <a:endParaRPr lang="pl-PL" sz="36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398585" y="1547446"/>
            <a:ext cx="10955215" cy="5310554"/>
          </a:xfrm>
        </p:spPr>
        <p:txBody>
          <a:bodyPr>
            <a:noAutofit/>
          </a:bodyPr>
          <a:lstStyle/>
          <a:p>
            <a:pPr>
              <a:buNone/>
            </a:pPr>
            <a:r>
              <a:rPr lang="pl-PL" dirty="0" smtClean="0">
                <a:solidFill>
                  <a:srgbClr val="00B0F0"/>
                </a:solidFill>
                <a:latin typeface="Times New Roman" pitchFamily="18" charset="0"/>
                <a:cs typeface="Times New Roman" pitchFamily="18" charset="0"/>
              </a:rPr>
              <a:t>Z punktu widzenia przedsiębiorstwa</a:t>
            </a:r>
          </a:p>
          <a:p>
            <a:pPr marL="0" lvl="0" indent="0" fontAlgn="base">
              <a:lnSpc>
                <a:spcPct val="100000"/>
              </a:lnSpc>
              <a:spcBef>
                <a:spcPct val="0"/>
              </a:spcBef>
              <a:spcAft>
                <a:spcPct val="0"/>
              </a:spcAft>
              <a:buNone/>
            </a:pPr>
            <a:r>
              <a:rPr lang="pl-PL" sz="2400" b="1" dirty="0" smtClean="0">
                <a:solidFill>
                  <a:srgbClr val="990033"/>
                </a:solidFill>
                <a:latin typeface="Times New Roman" pitchFamily="18" charset="0"/>
                <a:cs typeface="Times New Roman" pitchFamily="18" charset="0"/>
              </a:rPr>
              <a:t> wewnętrzne</a:t>
            </a:r>
          </a:p>
          <a:p>
            <a:pPr marL="457200" lvl="1" indent="0" eaLnBrk="0" fontAlgn="base" hangingPunct="0">
              <a:lnSpc>
                <a:spcPct val="100000"/>
              </a:lnSpc>
              <a:spcBef>
                <a:spcPct val="0"/>
              </a:spcBef>
              <a:spcAft>
                <a:spcPct val="0"/>
              </a:spcAft>
              <a:buFont typeface="Wingdings" pitchFamily="2" charset="2"/>
              <a:buChar char=""/>
            </a:pPr>
            <a:r>
              <a:rPr lang="pl-PL" b="1" dirty="0" smtClean="0">
                <a:latin typeface="Times New Roman" pitchFamily="18" charset="0"/>
                <a:cs typeface="Times New Roman" pitchFamily="18" charset="0"/>
              </a:rPr>
              <a:t> działalność sfery B + R</a:t>
            </a:r>
          </a:p>
          <a:p>
            <a:pPr marL="457200" lvl="1" indent="0" eaLnBrk="0" fontAlgn="base" hangingPunct="0">
              <a:lnSpc>
                <a:spcPct val="100000"/>
              </a:lnSpc>
              <a:spcBef>
                <a:spcPct val="0"/>
              </a:spcBef>
              <a:spcAft>
                <a:spcPct val="0"/>
              </a:spcAft>
              <a:buFont typeface="Wingdings" pitchFamily="2" charset="2"/>
              <a:buChar char=""/>
            </a:pPr>
            <a:r>
              <a:rPr lang="pl-PL" b="1" dirty="0" smtClean="0">
                <a:latin typeface="Times New Roman" pitchFamily="18" charset="0"/>
                <a:cs typeface="Times New Roman" pitchFamily="18" charset="0"/>
              </a:rPr>
              <a:t> prowadzenie badań marketingowych rynku krajowego i zagranicznego</a:t>
            </a:r>
          </a:p>
          <a:p>
            <a:pPr marL="457200" lvl="1" indent="0" eaLnBrk="0" fontAlgn="base" hangingPunct="0">
              <a:lnSpc>
                <a:spcPct val="100000"/>
              </a:lnSpc>
              <a:spcBef>
                <a:spcPct val="0"/>
              </a:spcBef>
              <a:spcAft>
                <a:spcPct val="0"/>
              </a:spcAft>
              <a:buFont typeface="Wingdings" pitchFamily="2" charset="2"/>
              <a:buChar char=""/>
            </a:pPr>
            <a:r>
              <a:rPr lang="pl-PL" b="1" dirty="0" smtClean="0">
                <a:latin typeface="Times New Roman" pitchFamily="18" charset="0"/>
                <a:cs typeface="Times New Roman" pitchFamily="18" charset="0"/>
              </a:rPr>
              <a:t> wykorzystanie metod gromadzenia pomysłów, np.: "burzy mózgów"</a:t>
            </a:r>
          </a:p>
          <a:p>
            <a:pPr marL="457200" lvl="1" indent="0" eaLnBrk="0" fontAlgn="base" hangingPunct="0">
              <a:lnSpc>
                <a:spcPct val="100000"/>
              </a:lnSpc>
              <a:spcBef>
                <a:spcPct val="0"/>
              </a:spcBef>
              <a:spcAft>
                <a:spcPct val="0"/>
              </a:spcAft>
              <a:buFont typeface="Wingdings" pitchFamily="2" charset="2"/>
              <a:buChar char=""/>
            </a:pPr>
            <a:r>
              <a:rPr lang="pl-PL" b="1" dirty="0" smtClean="0">
                <a:latin typeface="Times New Roman" pitchFamily="18" charset="0"/>
                <a:cs typeface="Times New Roman" pitchFamily="18" charset="0"/>
              </a:rPr>
              <a:t> stymulowanie kreatywności pracowników i kierownictwa</a:t>
            </a:r>
          </a:p>
          <a:p>
            <a:pPr marL="0" lvl="0" indent="0" eaLnBrk="0" fontAlgn="base" hangingPunct="0">
              <a:lnSpc>
                <a:spcPct val="100000"/>
              </a:lnSpc>
              <a:spcBef>
                <a:spcPct val="0"/>
              </a:spcBef>
              <a:spcAft>
                <a:spcPct val="0"/>
              </a:spcAft>
              <a:buNone/>
            </a:pPr>
            <a:endParaRPr lang="pl-PL" sz="2400" b="1" dirty="0" smtClean="0">
              <a:solidFill>
                <a:srgbClr val="990033"/>
              </a:solidFill>
              <a:latin typeface="Times New Roman" pitchFamily="18" charset="0"/>
              <a:cs typeface="Times New Roman" pitchFamily="18" charset="0"/>
            </a:endParaRPr>
          </a:p>
          <a:p>
            <a:pPr marL="0" lvl="0" indent="0" eaLnBrk="0" fontAlgn="base" hangingPunct="0">
              <a:lnSpc>
                <a:spcPct val="100000"/>
              </a:lnSpc>
              <a:spcBef>
                <a:spcPct val="0"/>
              </a:spcBef>
              <a:spcAft>
                <a:spcPct val="0"/>
              </a:spcAft>
              <a:buNone/>
            </a:pPr>
            <a:r>
              <a:rPr lang="pl-PL" sz="2400" b="1" dirty="0" smtClean="0">
                <a:solidFill>
                  <a:srgbClr val="990033"/>
                </a:solidFill>
                <a:latin typeface="Times New Roman" pitchFamily="18" charset="0"/>
                <a:cs typeface="Times New Roman" pitchFamily="18" charset="0"/>
              </a:rPr>
              <a:t>    zewnętrzne</a:t>
            </a:r>
          </a:p>
          <a:p>
            <a:pPr marL="457200" lvl="1" indent="0" eaLnBrk="0" fontAlgn="base" hangingPunct="0">
              <a:lnSpc>
                <a:spcPct val="100000"/>
              </a:lnSpc>
              <a:spcBef>
                <a:spcPct val="0"/>
              </a:spcBef>
              <a:spcAft>
                <a:spcPct val="0"/>
              </a:spcAft>
              <a:buFont typeface="Wingdings" pitchFamily="2" charset="2"/>
              <a:buChar char=""/>
            </a:pPr>
            <a:r>
              <a:rPr lang="pl-PL" b="1" dirty="0" smtClean="0">
                <a:latin typeface="Times New Roman" pitchFamily="18" charset="0"/>
                <a:cs typeface="Times New Roman" pitchFamily="18" charset="0"/>
              </a:rPr>
              <a:t> wyniki badań naukowych i technicznych prowadzonych w uczelniach i instytutach naukowo- badawczych</a:t>
            </a:r>
          </a:p>
          <a:p>
            <a:pPr marL="457200" lvl="1" indent="0" eaLnBrk="0" fontAlgn="base" hangingPunct="0">
              <a:lnSpc>
                <a:spcPct val="100000"/>
              </a:lnSpc>
              <a:spcBef>
                <a:spcPct val="0"/>
              </a:spcBef>
              <a:spcAft>
                <a:spcPct val="0"/>
              </a:spcAft>
              <a:buFont typeface="Wingdings" pitchFamily="2" charset="2"/>
              <a:buChar char=""/>
            </a:pPr>
            <a:r>
              <a:rPr lang="pl-PL" b="1" dirty="0" smtClean="0">
                <a:latin typeface="Times New Roman" pitchFamily="18" charset="0"/>
                <a:cs typeface="Times New Roman" pitchFamily="18" charset="0"/>
              </a:rPr>
              <a:t> Licencje, </a:t>
            </a:r>
            <a:r>
              <a:rPr lang="pl-PL" b="1" dirty="0" err="1" smtClean="0">
                <a:latin typeface="Times New Roman" pitchFamily="18" charset="0"/>
                <a:cs typeface="Times New Roman" pitchFamily="18" charset="0"/>
              </a:rPr>
              <a:t>know-how</a:t>
            </a:r>
            <a:r>
              <a:rPr lang="pl-PL" b="1" dirty="0" smtClean="0">
                <a:latin typeface="Times New Roman" pitchFamily="18" charset="0"/>
                <a:cs typeface="Times New Roman" pitchFamily="18" charset="0"/>
              </a:rPr>
              <a:t>, wspólne przedsięwzięcia, konferencje naukowe, publikacje, targi i wystawy, transfer pracowników, doradztwo firm konsultingowych</a:t>
            </a:r>
            <a:endParaRPr lang="pl-PL"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58399" y="0"/>
            <a:ext cx="1982005" cy="19548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46597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1" y="365125"/>
            <a:ext cx="9119991" cy="1325563"/>
          </a:xfrm>
        </p:spPr>
        <p:txBody>
          <a:bodyPr>
            <a:normAutofit/>
          </a:bodyPr>
          <a:lstStyle/>
          <a:p>
            <a:r>
              <a:rPr lang="pl-PL" sz="3600" b="1" dirty="0" smtClean="0">
                <a:solidFill>
                  <a:srgbClr val="800000"/>
                </a:solidFill>
                <a:latin typeface="Times New Roman" pitchFamily="18" charset="0"/>
                <a:cs typeface="Times New Roman" pitchFamily="18" charset="0"/>
              </a:rPr>
              <a:t>Korzyści związane z wdrażaniem innowacji</a:t>
            </a:r>
            <a:endParaRPr lang="pl-PL" sz="36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838200" y="2066795"/>
            <a:ext cx="10515600" cy="4191674"/>
          </a:xfrm>
        </p:spPr>
        <p:txBody>
          <a:bodyPr/>
          <a:lstStyle/>
          <a:p>
            <a:pPr marL="457200" indent="-457200">
              <a:buAutoNum type="arabicPeriod"/>
            </a:pPr>
            <a:r>
              <a:rPr lang="pl-PL" sz="2400" b="1" u="sng" dirty="0" smtClean="0">
                <a:latin typeface="Times New Roman" pitchFamily="18" charset="0"/>
                <a:cs typeface="Times New Roman" pitchFamily="18" charset="0"/>
              </a:rPr>
              <a:t>Sfera relacji zewnętrznych i wewnętrznych</a:t>
            </a:r>
            <a:r>
              <a:rPr lang="pl-PL" sz="2400" dirty="0" smtClean="0">
                <a:latin typeface="Times New Roman" pitchFamily="18" charset="0"/>
                <a:cs typeface="Times New Roman" pitchFamily="18" charset="0"/>
              </a:rPr>
              <a:t>(np. większą liczbę </a:t>
            </a:r>
            <a:r>
              <a:rPr lang="pl-PL" sz="2400" dirty="0" err="1" smtClean="0">
                <a:latin typeface="Times New Roman" pitchFamily="18" charset="0"/>
                <a:cs typeface="Times New Roman" pitchFamily="18" charset="0"/>
              </a:rPr>
              <a:t>klientów,poprawę</a:t>
            </a:r>
            <a:r>
              <a:rPr lang="pl-PL" sz="2400" dirty="0" smtClean="0">
                <a:latin typeface="Times New Roman" pitchFamily="18" charset="0"/>
                <a:cs typeface="Times New Roman" pitchFamily="18" charset="0"/>
              </a:rPr>
              <a:t> jakości obsługi klientów, poprawę wizerunku firmy, wzrost płac, polepszenie warunków pracy, rozwój pracowników, poprawa efektywności zachodzących w firmie procesów, wzrost wydajności pracy)</a:t>
            </a:r>
          </a:p>
          <a:p>
            <a:pPr marL="457200" indent="-457200">
              <a:buAutoNum type="arabicPeriod"/>
            </a:pPr>
            <a:r>
              <a:rPr lang="pl-PL" sz="2400" b="1" u="sng" dirty="0" smtClean="0">
                <a:latin typeface="Times New Roman" pitchFamily="18" charset="0"/>
                <a:cs typeface="Times New Roman" pitchFamily="18" charset="0"/>
              </a:rPr>
              <a:t>Sfera konkurencyjności </a:t>
            </a:r>
            <a:r>
              <a:rPr lang="pl-PL" sz="2400" dirty="0" smtClean="0">
                <a:latin typeface="Times New Roman" pitchFamily="18" charset="0"/>
                <a:cs typeface="Times New Roman" pitchFamily="18" charset="0"/>
              </a:rPr>
              <a:t>(np. polepszenie konkurencyjności firmy na rynku, wejście na nowe rynki zbytu, wzrost wielkości sprzedaży/obrotów, wzrost zysków, zwiększenie udziału w rynku, zmniejszenie kosztów działalności firmy, wzrost rentowności, poprawę kondycji ekonomicznej firmy, wzrost znajomości marek produktów firmy)</a:t>
            </a:r>
          </a:p>
          <a:p>
            <a:pPr marL="457200" indent="-457200">
              <a:buAutoNum type="arabicPeriod"/>
            </a:pPr>
            <a:r>
              <a:rPr lang="pl-PL" sz="2400" dirty="0" smtClean="0">
                <a:latin typeface="Times New Roman" pitchFamily="18" charset="0"/>
                <a:cs typeface="Times New Roman" pitchFamily="18" charset="0"/>
              </a:rPr>
              <a:t>Sfera produktowa (np. wzrost jakości produktów/usług, rozszerzenie oferty asortymentowej, zwiększenie możliwości produkcyjnych).</a:t>
            </a:r>
            <a:endParaRPr lang="pl-PL" sz="2400"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58399" y="0"/>
            <a:ext cx="1982005" cy="19548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46597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1" y="365125"/>
            <a:ext cx="9119991" cy="1325563"/>
          </a:xfrm>
        </p:spPr>
        <p:txBody>
          <a:bodyPr>
            <a:normAutofit/>
          </a:bodyPr>
          <a:lstStyle/>
          <a:p>
            <a:r>
              <a:rPr lang="pl-PL" sz="3600" b="1" dirty="0" smtClean="0">
                <a:solidFill>
                  <a:srgbClr val="800000"/>
                </a:solidFill>
                <a:latin typeface="Times New Roman" pitchFamily="18" charset="0"/>
                <a:cs typeface="Times New Roman" pitchFamily="18" charset="0"/>
              </a:rPr>
              <a:t>INNOWACJE NA ŚWIECIE...</a:t>
            </a:r>
            <a:endParaRPr lang="pl-PL" sz="36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838200" y="2066795"/>
            <a:ext cx="10515600" cy="4191674"/>
          </a:xfrm>
        </p:spPr>
        <p:txBody>
          <a:bodyPr>
            <a:normAutofit fontScale="92500" lnSpcReduction="20000"/>
          </a:bodyPr>
          <a:lstStyle/>
          <a:p>
            <a:pPr>
              <a:buNone/>
            </a:pPr>
            <a:r>
              <a:rPr lang="pl-PL" sz="3300" dirty="0" smtClean="0">
                <a:solidFill>
                  <a:srgbClr val="CC3300"/>
                </a:solidFill>
                <a:latin typeface="Times New Roman" pitchFamily="18" charset="0"/>
                <a:cs typeface="Times New Roman" pitchFamily="18" charset="0"/>
              </a:rPr>
              <a:t>* </a:t>
            </a:r>
            <a:r>
              <a:rPr lang="pl-PL" sz="3300" dirty="0" smtClean="0">
                <a:latin typeface="Times New Roman" pitchFamily="18" charset="0"/>
                <a:cs typeface="Times New Roman" pitchFamily="18" charset="0"/>
              </a:rPr>
              <a:t>Statystycznie tylko jedna z 200 zgłoszonych innowacji ma szanse na sukces”.</a:t>
            </a:r>
            <a:endParaRPr lang="pl-PL" sz="3300" dirty="0" smtClean="0">
              <a:solidFill>
                <a:srgbClr val="CC3300"/>
              </a:solidFill>
              <a:latin typeface="Times New Roman" pitchFamily="18" charset="0"/>
              <a:cs typeface="Times New Roman" pitchFamily="18" charset="0"/>
            </a:endParaRPr>
          </a:p>
          <a:p>
            <a:r>
              <a:rPr lang="pl-PL" sz="3300" dirty="0" smtClean="0">
                <a:solidFill>
                  <a:srgbClr val="CC3300"/>
                </a:solidFill>
                <a:latin typeface="Times New Roman" pitchFamily="18" charset="0"/>
                <a:cs typeface="Times New Roman" pitchFamily="18" charset="0"/>
              </a:rPr>
              <a:t>O powodzeniu i atrakcyjności gospodarek narodowych na świecie decydować będzie ich nasycenie </a:t>
            </a:r>
            <a:r>
              <a:rPr lang="pl-PL" sz="3300" u="sng" dirty="0" smtClean="0">
                <a:solidFill>
                  <a:srgbClr val="CC3300"/>
                </a:solidFill>
                <a:latin typeface="Times New Roman" pitchFamily="18" charset="0"/>
                <a:cs typeface="Times New Roman" pitchFamily="18" charset="0"/>
              </a:rPr>
              <a:t>innowacjami i nowymi technologiami</a:t>
            </a:r>
            <a:r>
              <a:rPr lang="pl-PL" sz="3300" dirty="0" smtClean="0">
                <a:solidFill>
                  <a:srgbClr val="CC3300"/>
                </a:solidFill>
                <a:latin typeface="Times New Roman" pitchFamily="18" charset="0"/>
                <a:cs typeface="Times New Roman" pitchFamily="18" charset="0"/>
              </a:rPr>
              <a:t>. </a:t>
            </a:r>
          </a:p>
          <a:p>
            <a:r>
              <a:rPr lang="pl-PL" sz="3300" dirty="0" smtClean="0">
                <a:solidFill>
                  <a:srgbClr val="CC3300"/>
                </a:solidFill>
                <a:latin typeface="Times New Roman" pitchFamily="18" charset="0"/>
                <a:cs typeface="Times New Roman" pitchFamily="18" charset="0"/>
              </a:rPr>
              <a:t>Innowacje to najbardziej skuteczny sposób konkurowania na rynku o klienta.</a:t>
            </a:r>
          </a:p>
          <a:p>
            <a:r>
              <a:rPr lang="pl-PL" sz="3300" dirty="0" smtClean="0">
                <a:latin typeface="Times New Roman" pitchFamily="18" charset="0"/>
                <a:cs typeface="Times New Roman" pitchFamily="18" charset="0"/>
              </a:rPr>
              <a:t>„Same pomysły są warte niewiele, praktycznie nic, a wartościowi są jedynie innowatorzy, którzy potrafią abstrakcję jaką są pomysły zamieniać w praktyczne prototypy.</a:t>
            </a:r>
            <a:endParaRPr lang="pl-PL" sz="3300" dirty="0" smtClean="0">
              <a:solidFill>
                <a:srgbClr val="CC3300"/>
              </a:solidFill>
              <a:latin typeface="Times New Roman" pitchFamily="18" charset="0"/>
              <a:cs typeface="Times New Roman" pitchFamily="18" charset="0"/>
            </a:endParaRPr>
          </a:p>
          <a:p>
            <a:endParaRPr lang="pl-PL"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58399" y="0"/>
            <a:ext cx="1982005" cy="19548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46597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1" y="365125"/>
            <a:ext cx="9119991" cy="1325563"/>
          </a:xfrm>
        </p:spPr>
        <p:txBody>
          <a:bodyPr>
            <a:normAutofit/>
          </a:bodyPr>
          <a:lstStyle/>
          <a:p>
            <a:r>
              <a:rPr lang="pl-PL" sz="3600" dirty="0" smtClean="0">
                <a:latin typeface="Times New Roman" pitchFamily="18" charset="0"/>
                <a:cs typeface="Times New Roman" pitchFamily="18" charset="0"/>
              </a:rPr>
              <a:t>Przykłady innowacji</a:t>
            </a:r>
            <a:endParaRPr lang="pl-PL" sz="3600" dirty="0">
              <a:latin typeface="Times New Roman" pitchFamily="18" charset="0"/>
              <a:cs typeface="Times New Roman" pitchFamily="18" charset="0"/>
            </a:endParaRPr>
          </a:p>
        </p:txBody>
      </p:sp>
      <p:sp>
        <p:nvSpPr>
          <p:cNvPr id="3" name="Symbol zastępczy zawartości 2"/>
          <p:cNvSpPr>
            <a:spLocks noGrp="1"/>
          </p:cNvSpPr>
          <p:nvPr>
            <p:ph idx="1"/>
          </p:nvPr>
        </p:nvSpPr>
        <p:spPr>
          <a:xfrm>
            <a:off x="838200" y="2579077"/>
            <a:ext cx="10515600" cy="3892060"/>
          </a:xfrm>
        </p:spPr>
        <p:txBody>
          <a:bodyPr>
            <a:normAutofit/>
          </a:bodyPr>
          <a:lstStyle/>
          <a:p>
            <a:pPr marL="514350" indent="-514350">
              <a:buAutoNum type="arabicPeriod"/>
            </a:pPr>
            <a:r>
              <a:rPr lang="pl-PL" sz="3200" dirty="0" smtClean="0">
                <a:solidFill>
                  <a:srgbClr val="FF0000"/>
                </a:solidFill>
                <a:latin typeface="Times New Roman" pitchFamily="18" charset="0"/>
                <a:cs typeface="Times New Roman" pitchFamily="18" charset="0"/>
              </a:rPr>
              <a:t>Telefon komórkowy</a:t>
            </a:r>
          </a:p>
          <a:p>
            <a:pPr marL="514350" indent="-514350">
              <a:buAutoNum type="arabicPeriod"/>
            </a:pPr>
            <a:r>
              <a:rPr lang="pl-PL" sz="3200" dirty="0" smtClean="0">
                <a:solidFill>
                  <a:srgbClr val="FF0000"/>
                </a:solidFill>
                <a:latin typeface="Times New Roman" pitchFamily="18" charset="0"/>
                <a:cs typeface="Times New Roman" pitchFamily="18" charset="0"/>
              </a:rPr>
              <a:t>Samochód elektryczny, wodorowy</a:t>
            </a:r>
          </a:p>
          <a:p>
            <a:pPr marL="514350" indent="-514350">
              <a:buAutoNum type="arabicPeriod"/>
            </a:pPr>
            <a:r>
              <a:rPr lang="pl-PL" sz="3200" dirty="0" err="1" smtClean="0">
                <a:solidFill>
                  <a:srgbClr val="FF0000"/>
                </a:solidFill>
                <a:latin typeface="Times New Roman" pitchFamily="18" charset="0"/>
                <a:cs typeface="Times New Roman" pitchFamily="18" charset="0"/>
              </a:rPr>
              <a:t>Dron</a:t>
            </a:r>
            <a:endParaRPr lang="pl-PL" sz="3200" dirty="0" smtClean="0">
              <a:solidFill>
                <a:srgbClr val="FF0000"/>
              </a:solidFill>
              <a:latin typeface="Times New Roman" pitchFamily="18" charset="0"/>
              <a:cs typeface="Times New Roman" pitchFamily="18" charset="0"/>
            </a:endParaRPr>
          </a:p>
          <a:p>
            <a:pPr marL="514350" indent="-514350">
              <a:buAutoNum type="arabicPeriod"/>
            </a:pPr>
            <a:r>
              <a:rPr lang="pl-PL" sz="3200" dirty="0" smtClean="0">
                <a:solidFill>
                  <a:srgbClr val="FF0000"/>
                </a:solidFill>
                <a:latin typeface="Times New Roman" pitchFamily="18" charset="0"/>
                <a:cs typeface="Times New Roman" pitchFamily="18" charset="0"/>
              </a:rPr>
              <a:t>Sprzedaż bezpośrednia</a:t>
            </a:r>
          </a:p>
          <a:p>
            <a:pPr marL="514350" indent="-514350">
              <a:buAutoNum type="arabicPeriod"/>
            </a:pPr>
            <a:r>
              <a:rPr lang="pl-PL" sz="3200" dirty="0" smtClean="0">
                <a:solidFill>
                  <a:srgbClr val="FF0000"/>
                </a:solidFill>
                <a:latin typeface="Times New Roman" pitchFamily="18" charset="0"/>
                <a:cs typeface="Times New Roman" pitchFamily="18" charset="0"/>
              </a:rPr>
              <a:t>Maszynka do golenia </a:t>
            </a:r>
            <a:r>
              <a:rPr lang="pl-PL" sz="3200" dirty="0" err="1" smtClean="0">
                <a:solidFill>
                  <a:srgbClr val="FF0000"/>
                </a:solidFill>
                <a:latin typeface="Times New Roman" pitchFamily="18" charset="0"/>
                <a:cs typeface="Times New Roman" pitchFamily="18" charset="0"/>
              </a:rPr>
              <a:t>gillette</a:t>
            </a:r>
            <a:endParaRPr lang="pl-PL" sz="3200" dirty="0">
              <a:solidFill>
                <a:srgbClr val="FF0000"/>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58399" y="0"/>
            <a:ext cx="1982005" cy="19548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46597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496</Words>
  <Application>Microsoft Office PowerPoint</Application>
  <PresentationFormat>Niestandardowy</PresentationFormat>
  <Paragraphs>53</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Office Theme</vt:lpstr>
      <vt:lpstr>Slajd 1</vt:lpstr>
      <vt:lpstr>ZNACZENIE INNOWACJI</vt:lpstr>
      <vt:lpstr>Co to są innowacje</vt:lpstr>
      <vt:lpstr>Rodzaje innowacji</vt:lpstr>
      <vt:lpstr>Rodzaje innowacji</vt:lpstr>
      <vt:lpstr>Źródła innowacji</vt:lpstr>
      <vt:lpstr>Korzyści związane z wdrażaniem innowacji</vt:lpstr>
      <vt:lpstr>INNOWACJE NA ŚWIECIE...</vt:lpstr>
      <vt:lpstr>Przykłady innowacji</vt:lpstr>
      <vt:lpstr>Innowacyjność MSP w Polsce</vt:lpstr>
      <vt:lpstr>Dziękujemy!!!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Sylwia Just</dc:creator>
  <cp:lastModifiedBy>lenovoAIO</cp:lastModifiedBy>
  <cp:revision>25</cp:revision>
  <dcterms:created xsi:type="dcterms:W3CDTF">2021-05-05T09:19:58Z</dcterms:created>
  <dcterms:modified xsi:type="dcterms:W3CDTF">2021-06-09T10:35:41Z</dcterms:modified>
</cp:coreProperties>
</file>